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4"/>
  </p:sldMasterIdLst>
  <p:notesMasterIdLst>
    <p:notesMasterId r:id="rId17"/>
  </p:notesMasterIdLst>
  <p:handoutMasterIdLst>
    <p:handoutMasterId r:id="rId18"/>
  </p:handoutMasterIdLst>
  <p:sldIdLst>
    <p:sldId id="284" r:id="rId5"/>
    <p:sldId id="341" r:id="rId6"/>
    <p:sldId id="326" r:id="rId7"/>
    <p:sldId id="342" r:id="rId8"/>
    <p:sldId id="329" r:id="rId9"/>
    <p:sldId id="328" r:id="rId10"/>
    <p:sldId id="343" r:id="rId11"/>
    <p:sldId id="336" r:id="rId12"/>
    <p:sldId id="337" r:id="rId13"/>
    <p:sldId id="332" r:id="rId14"/>
    <p:sldId id="338" r:id="rId15"/>
    <p:sldId id="320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3DB"/>
    <a:srgbClr val="005BA1"/>
    <a:srgbClr val="12515E"/>
    <a:srgbClr val="4843B3"/>
    <a:srgbClr val="307098"/>
    <a:srgbClr val="4E4EF4"/>
    <a:srgbClr val="7EB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97" autoAdjust="0"/>
  </p:normalViewPr>
  <p:slideViewPr>
    <p:cSldViewPr snapToGrid="0" snapToObjects="1" showGuides="1">
      <p:cViewPr>
        <p:scale>
          <a:sx n="84" d="100"/>
          <a:sy n="84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258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BC29-8DF3-F144-8A0A-8493F3EEA37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452C-0A13-C447-BA57-7F548E1AE4A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7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68557-E376-0946-9F44-EA7BAAE1DC32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7E98-F343-8748-B849-B8F9147EECD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2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599"/>
          <a:stretch/>
        </p:blipFill>
        <p:spPr bwMode="auto">
          <a:xfrm>
            <a:off x="168586" y="188639"/>
            <a:ext cx="8975413" cy="5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8" name="Rectangle à coins arrondis 7"/>
          <p:cNvSpPr/>
          <p:nvPr userDrawn="1"/>
        </p:nvSpPr>
        <p:spPr>
          <a:xfrm>
            <a:off x="-228919" y="630884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" y="705527"/>
            <a:ext cx="2299484" cy="1047335"/>
          </a:xfrm>
          <a:prstGeom prst="rect">
            <a:avLst/>
          </a:prstGeom>
        </p:spPr>
      </p:pic>
      <p:sp>
        <p:nvSpPr>
          <p:cNvPr id="12" name="Titre 9"/>
          <p:cNvSpPr>
            <a:spLocks noGrp="1"/>
          </p:cNvSpPr>
          <p:nvPr>
            <p:ph type="title" hasCustomPrompt="1"/>
          </p:nvPr>
        </p:nvSpPr>
        <p:spPr>
          <a:xfrm>
            <a:off x="910551" y="2314116"/>
            <a:ext cx="7838338" cy="802916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2953DB"/>
                </a:solidFill>
                <a:latin typeface="Verdana" pitchFamily="34" charset="0"/>
              </a:defRPr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323528" y="1700808"/>
            <a:ext cx="8496944" cy="424847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944" cy="802916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Espace réservé du pied de page 3"/>
          <p:cNvSpPr txBox="1">
            <a:spLocks/>
          </p:cNvSpPr>
          <p:nvPr userDrawn="1"/>
        </p:nvSpPr>
        <p:spPr>
          <a:xfrm>
            <a:off x="4930422" y="6492875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DCCF60-3AEE-4800-8013-2DE549513EFC}" type="slidenum">
              <a:rPr lang="en-US" smtClean="0"/>
              <a:pPr algn="r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61451"/>
            <a:ext cx="668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cap="small" noProof="0" dirty="0" smtClean="0">
                <a:solidFill>
                  <a:schemeClr val="bg1"/>
                </a:solidFill>
                <a:latin typeface="Verdana"/>
                <a:cs typeface="Verdana"/>
              </a:rPr>
              <a:t>SG</a:t>
            </a:r>
            <a:r>
              <a:rPr lang="en-GB" b="1" cap="small" baseline="0" noProof="0" dirty="0" smtClean="0">
                <a:solidFill>
                  <a:schemeClr val="bg1"/>
                </a:solidFill>
                <a:latin typeface="Verdana"/>
                <a:cs typeface="Verdana"/>
              </a:rPr>
              <a:t> meeting GRI NW</a:t>
            </a:r>
            <a:r>
              <a:rPr lang="en-GB" b="1" cap="small" noProof="0" dirty="0" smtClean="0">
                <a:solidFill>
                  <a:schemeClr val="bg1"/>
                </a:solidFill>
                <a:latin typeface="Verdana"/>
                <a:cs typeface="Verdana"/>
              </a:rPr>
              <a:t>– 28 November</a:t>
            </a:r>
            <a:r>
              <a:rPr lang="en-GB" b="1" cap="small" baseline="0" noProof="0" dirty="0" smtClean="0">
                <a:solidFill>
                  <a:schemeClr val="bg1"/>
                </a:solidFill>
                <a:latin typeface="Verdana"/>
                <a:cs typeface="Verdana"/>
              </a:rPr>
              <a:t> 2013</a:t>
            </a:r>
            <a:endParaRPr lang="en-GB" b="1" cap="small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176464" cy="456996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17632" cy="792088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Segnaposto contenuto 2"/>
          <p:cNvSpPr>
            <a:spLocks noGrp="1"/>
          </p:cNvSpPr>
          <p:nvPr>
            <p:ph sz="half" idx="10"/>
          </p:nvPr>
        </p:nvSpPr>
        <p:spPr>
          <a:xfrm>
            <a:off x="4644008" y="1700808"/>
            <a:ext cx="4176464" cy="456996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lang="en-US" sz="1800" b="1" kern="1200" cap="sm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r>
              <a:rPr lang="en-GB" dirty="0" smtClean="0"/>
              <a:t>EVENT</a:t>
            </a:r>
            <a:endParaRPr lang="en-GB" dirty="0"/>
          </a:p>
        </p:txBody>
      </p:sp>
      <p:sp>
        <p:nvSpPr>
          <p:cNvPr id="9" name="Espace réservé du pied de page 3"/>
          <p:cNvSpPr txBox="1">
            <a:spLocks/>
          </p:cNvSpPr>
          <p:nvPr userDrawn="1"/>
        </p:nvSpPr>
        <p:spPr>
          <a:xfrm>
            <a:off x="4930422" y="6492875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DCCF60-3AEE-4800-8013-2DE549513EFC}" type="slidenum">
              <a:rPr lang="en-US" smtClean="0"/>
              <a:pPr algn="r"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4941168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63688" y="692696"/>
            <a:ext cx="5486400" cy="4248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63688" y="551723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460978" y="0"/>
            <a:ext cx="668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cap="small" dirty="0" smtClean="0">
                <a:solidFill>
                  <a:schemeClr val="bg1"/>
                </a:solidFill>
                <a:latin typeface="Verdana"/>
                <a:cs typeface="Verdana"/>
              </a:rPr>
              <a:t>TITLE OF THE PRESENTATION</a:t>
            </a:r>
            <a:endParaRPr lang="en-US" b="1" cap="small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lang="en-US" sz="1800" b="1" kern="1200" cap="sm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r>
              <a:rPr lang="en-GB" dirty="0" smtClean="0"/>
              <a:t>EVENT</a:t>
            </a:r>
            <a:endParaRPr lang="en-GB" dirty="0"/>
          </a:p>
        </p:txBody>
      </p:sp>
      <p:sp>
        <p:nvSpPr>
          <p:cNvPr id="7" name="Espace réservé du pied de page 3"/>
          <p:cNvSpPr txBox="1">
            <a:spLocks/>
          </p:cNvSpPr>
          <p:nvPr userDrawn="1"/>
        </p:nvSpPr>
        <p:spPr>
          <a:xfrm>
            <a:off x="4930422" y="6492875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DCCF60-3AEE-4800-8013-2DE549513EFC}" type="slidenum">
              <a:rPr lang="en-US" smtClean="0"/>
              <a:pPr algn="r"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7" y="771525"/>
            <a:ext cx="8424614" cy="9292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536" y="1700808"/>
            <a:ext cx="8424614" cy="45364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2460978" y="0"/>
            <a:ext cx="668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cap="small" dirty="0" smtClean="0">
                <a:solidFill>
                  <a:schemeClr val="bg1"/>
                </a:solidFill>
                <a:latin typeface="Verdana"/>
                <a:cs typeface="Verdana"/>
              </a:rPr>
              <a:t>TITLE OF THE PRESENTATION</a:t>
            </a:r>
            <a:endParaRPr lang="en-US" b="1" cap="small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lang="en-US" sz="1800" b="1" kern="1200" cap="sm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r>
              <a:rPr lang="en-GB" dirty="0" smtClean="0"/>
              <a:t>EVENT</a:t>
            </a:r>
            <a:endParaRPr lang="en-GB" dirty="0"/>
          </a:p>
        </p:txBody>
      </p:sp>
      <p:sp>
        <p:nvSpPr>
          <p:cNvPr id="6" name="Espace réservé du pied de page 3"/>
          <p:cNvSpPr txBox="1">
            <a:spLocks/>
          </p:cNvSpPr>
          <p:nvPr userDrawn="1"/>
        </p:nvSpPr>
        <p:spPr>
          <a:xfrm>
            <a:off x="4930422" y="6492875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DCCF60-3AEE-4800-8013-2DE549513EFC}" type="slidenum">
              <a:rPr lang="en-US" smtClean="0"/>
              <a:pPr algn="r"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BE8E77F-7754-4E0B-9033-B5E20813747E}" type="datetime1">
              <a:rPr lang="en-IE"/>
              <a:pPr>
                <a:defRPr/>
              </a:pPr>
              <a:t>28/11/2013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7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0" y="6461451"/>
            <a:ext cx="668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cap="small" noProof="0" dirty="0" smtClean="0">
                <a:solidFill>
                  <a:schemeClr val="bg1"/>
                </a:solidFill>
                <a:latin typeface="Verdana"/>
                <a:cs typeface="Verdana"/>
              </a:rPr>
              <a:t>SG</a:t>
            </a:r>
            <a:r>
              <a:rPr lang="en-GB" b="1" cap="small" baseline="0" noProof="0" dirty="0" smtClean="0">
                <a:solidFill>
                  <a:schemeClr val="bg1"/>
                </a:solidFill>
                <a:latin typeface="Verdana"/>
                <a:cs typeface="Verdana"/>
              </a:rPr>
              <a:t> meeting GRI NW</a:t>
            </a:r>
            <a:r>
              <a:rPr lang="en-GB" b="1" cap="small" noProof="0" dirty="0" smtClean="0">
                <a:solidFill>
                  <a:schemeClr val="bg1"/>
                </a:solidFill>
                <a:latin typeface="Verdana"/>
                <a:cs typeface="Verdana"/>
              </a:rPr>
              <a:t>– 28 November</a:t>
            </a:r>
            <a:r>
              <a:rPr lang="en-GB" b="1" cap="small" baseline="0" noProof="0" dirty="0" smtClean="0">
                <a:solidFill>
                  <a:schemeClr val="bg1"/>
                </a:solidFill>
                <a:latin typeface="Verdana"/>
                <a:cs typeface="Verdana"/>
              </a:rPr>
              <a:t> 2013</a:t>
            </a:r>
            <a:endParaRPr lang="en-GB" b="1" cap="small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31" r:id="rId4"/>
    <p:sldLayoutId id="2147483732" r:id="rId5"/>
    <p:sldLayoutId id="2147483734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-do-prod-a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551" y="2048126"/>
            <a:ext cx="7838338" cy="802916"/>
          </a:xfrm>
        </p:spPr>
        <p:txBody>
          <a:bodyPr/>
          <a:lstStyle/>
          <a:p>
            <a:pPr algn="ctr"/>
            <a:r>
              <a:rPr lang="fr-FR" dirty="0" err="1" smtClean="0"/>
              <a:t>Incentives</a:t>
            </a:r>
            <a:r>
              <a:rPr lang="fr-FR" dirty="0" smtClean="0"/>
              <a:t> and Cross-border </a:t>
            </a:r>
            <a:r>
              <a:rPr lang="fr-FR" dirty="0" err="1" smtClean="0"/>
              <a:t>Cost</a:t>
            </a:r>
            <a:r>
              <a:rPr lang="fr-FR" dirty="0" smtClean="0"/>
              <a:t> Allocation in the </a:t>
            </a:r>
            <a:r>
              <a:rPr lang="fr-FR" dirty="0" err="1" smtClean="0"/>
              <a:t>Energy</a:t>
            </a:r>
            <a:r>
              <a:rPr lang="fr-FR" dirty="0" smtClean="0"/>
              <a:t> Infrastructure Package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b="0" dirty="0" smtClean="0"/>
              <a:t>Benoît </a:t>
            </a:r>
            <a:r>
              <a:rPr lang="fr-FR" sz="2000" b="0" dirty="0" smtClean="0"/>
              <a:t>Esnault (</a:t>
            </a:r>
            <a:r>
              <a:rPr lang="fr-FR" sz="2000" b="0" dirty="0" smtClean="0"/>
              <a:t>CRE)</a:t>
            </a:r>
            <a:r>
              <a:rPr lang="fr-FR" sz="2000" b="0" dirty="0"/>
              <a:t/>
            </a:r>
            <a:br>
              <a:rPr lang="fr-FR" sz="2000" b="0" dirty="0"/>
            </a:br>
            <a:r>
              <a:rPr lang="fr-FR" sz="2000" b="0" dirty="0" smtClean="0"/>
              <a:t>Chair of the ACER </a:t>
            </a:r>
            <a:r>
              <a:rPr lang="fr-FR" sz="2000" b="0" dirty="0" err="1" smtClean="0"/>
              <a:t>Gas</a:t>
            </a:r>
            <a:r>
              <a:rPr lang="fr-FR" sz="2000" b="0" dirty="0" smtClean="0"/>
              <a:t> Infrastructure </a:t>
            </a:r>
            <a:r>
              <a:rPr lang="fr-FR" sz="2000" b="0" dirty="0" err="1" smtClean="0"/>
              <a:t>Task</a:t>
            </a:r>
            <a:r>
              <a:rPr lang="fr-FR" sz="2000" b="0" dirty="0" smtClean="0"/>
              <a:t> </a:t>
            </a:r>
            <a:r>
              <a:rPr lang="fr-FR" sz="2000" b="0" dirty="0" smtClean="0"/>
              <a:t>Force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45067" y="5328356"/>
            <a:ext cx="839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11th Stakeholder Group </a:t>
            </a:r>
            <a:r>
              <a:rPr lang="en-US" sz="2000" dirty="0" smtClean="0">
                <a:solidFill>
                  <a:schemeClr val="bg1"/>
                </a:solidFill>
              </a:rPr>
              <a:t>meeting of </a:t>
            </a:r>
            <a:r>
              <a:rPr lang="en-US" sz="2000" dirty="0">
                <a:solidFill>
                  <a:schemeClr val="bg1"/>
                </a:solidFill>
              </a:rPr>
              <a:t>the Gas Regional Initiative North </a:t>
            </a:r>
            <a:r>
              <a:rPr lang="en-US" sz="2000" dirty="0" smtClean="0">
                <a:solidFill>
                  <a:schemeClr val="bg1"/>
                </a:solidFill>
              </a:rPr>
              <a:t>West - Stockholm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fr-FR" sz="2000" dirty="0">
                <a:solidFill>
                  <a:schemeClr val="bg1"/>
                </a:solidFill>
              </a:rPr>
              <a:t>28 </a:t>
            </a:r>
            <a:r>
              <a:rPr lang="fr-FR" sz="2000" dirty="0" err="1" smtClean="0">
                <a:solidFill>
                  <a:schemeClr val="bg1"/>
                </a:solidFill>
              </a:rPr>
              <a:t>November</a:t>
            </a:r>
            <a:r>
              <a:rPr lang="fr-FR" sz="2000" dirty="0" smtClean="0">
                <a:solidFill>
                  <a:schemeClr val="bg1"/>
                </a:solidFill>
              </a:rPr>
              <a:t> 2013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124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10638" y="2060222"/>
            <a:ext cx="4282339" cy="4797778"/>
          </a:xfrm>
        </p:spPr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it-IT" sz="2000" b="1" dirty="0">
                <a:latin typeface="+mn-lt"/>
              </a:rPr>
              <a:t>Ele:3 requests received</a:t>
            </a: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it-IT" sz="2000" b="1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it-IT" sz="2000" b="1" dirty="0">
                <a:latin typeface="+mn-lt"/>
              </a:rPr>
              <a:t>Gas:13 </a:t>
            </a:r>
            <a:r>
              <a:rPr lang="it-IT" sz="2000" b="1" dirty="0" smtClean="0">
                <a:latin typeface="+mn-lt"/>
              </a:rPr>
              <a:t>requests received </a:t>
            </a:r>
            <a:endParaRPr lang="it-IT" sz="2000" b="1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it-IT" sz="2000" b="1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it-IT" sz="2000" b="1" dirty="0" smtClean="0">
                <a:latin typeface="+mn-lt"/>
              </a:rPr>
              <a:t>Reminder:</a:t>
            </a:r>
          </a:p>
          <a:p>
            <a:pPr>
              <a:buSzPct val="150000"/>
              <a:buFontTx/>
              <a:buChar char="-"/>
            </a:pPr>
            <a:r>
              <a:rPr lang="it-IT" sz="2000" dirty="0" smtClean="0">
                <a:latin typeface="+mn-lt"/>
              </a:rPr>
              <a:t>All PCIs are elligible to EU grants for studies</a:t>
            </a:r>
          </a:p>
          <a:p>
            <a:pPr>
              <a:buSzPct val="150000"/>
              <a:buFontTx/>
              <a:buChar char="-"/>
            </a:pPr>
            <a:r>
              <a:rPr lang="it-IT" sz="2000" dirty="0" smtClean="0">
                <a:latin typeface="+mn-lt"/>
              </a:rPr>
              <a:t>Only </a:t>
            </a:r>
            <a:r>
              <a:rPr lang="it-IT" sz="2000" dirty="0">
                <a:latin typeface="+mn-lt"/>
              </a:rPr>
              <a:t>projects having received a CBCA decision are elligible to EU grants for </a:t>
            </a:r>
            <a:r>
              <a:rPr lang="it-IT" sz="2000" dirty="0" smtClean="0">
                <a:latin typeface="+mn-lt"/>
              </a:rPr>
              <a:t>work</a:t>
            </a:r>
          </a:p>
          <a:p>
            <a:pPr>
              <a:buSzPct val="150000"/>
              <a:buFontTx/>
              <a:buChar char="-"/>
            </a:pPr>
            <a:r>
              <a:rPr lang="it-IT" sz="2000" dirty="0" smtClean="0">
                <a:latin typeface="+mn-lt"/>
              </a:rPr>
              <a:t>A call for proposals for grants will be opened every year  </a:t>
            </a:r>
            <a:endParaRPr lang="en-GB" sz="20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CBCA requests </a:t>
            </a:r>
            <a:r>
              <a:rPr lang="en-GB" dirty="0" smtClean="0"/>
              <a:t>submitted so far (as notified to ACER)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696" y="2308579"/>
            <a:ext cx="4642138" cy="34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994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323528" y="1806222"/>
            <a:ext cx="8496944" cy="4143058"/>
          </a:xfrm>
        </p:spPr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fr-FR" sz="2000" dirty="0" err="1">
                <a:latin typeface="+mn-lt"/>
              </a:rPr>
              <a:t>Deciding</a:t>
            </a:r>
            <a:r>
              <a:rPr lang="fr-FR" sz="2000" dirty="0">
                <a:latin typeface="+mn-lt"/>
              </a:rPr>
              <a:t> on the </a:t>
            </a:r>
            <a:r>
              <a:rPr lang="fr-FR" sz="2000" dirty="0" err="1">
                <a:latin typeface="+mn-lt"/>
              </a:rPr>
              <a:t>appropriate</a:t>
            </a:r>
            <a:r>
              <a:rPr lang="fr-FR" sz="2000" dirty="0">
                <a:latin typeface="+mn-lt"/>
              </a:rPr>
              <a:t> allocation of </a:t>
            </a:r>
            <a:r>
              <a:rPr lang="fr-FR" sz="2000" dirty="0" err="1">
                <a:latin typeface="+mn-lt"/>
              </a:rPr>
              <a:t>costs</a:t>
            </a:r>
            <a:r>
              <a:rPr lang="fr-FR" sz="2000" dirty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requires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>
                <a:latin typeface="+mn-lt"/>
              </a:rPr>
              <a:t>having</a:t>
            </a:r>
            <a:r>
              <a:rPr lang="fr-FR" sz="2000" dirty="0">
                <a:latin typeface="+mn-lt"/>
              </a:rPr>
              <a:t> a </a:t>
            </a:r>
            <a:r>
              <a:rPr lang="fr-FR" sz="2000" b="1" dirty="0" err="1">
                <a:latin typeface="+mn-lt"/>
              </a:rPr>
              <a:t>clear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 err="1" smtClean="0">
                <a:latin typeface="+mn-lt"/>
              </a:rPr>
              <a:t>view</a:t>
            </a:r>
            <a:r>
              <a:rPr lang="fr-FR" sz="2000" b="1" dirty="0" smtClean="0">
                <a:latin typeface="+mn-lt"/>
              </a:rPr>
              <a:t> of the </a:t>
            </a:r>
            <a:r>
              <a:rPr lang="fr-FR" sz="2000" b="1" dirty="0" err="1" smtClean="0">
                <a:latin typeface="+mn-lt"/>
              </a:rPr>
              <a:t>benefits</a:t>
            </a:r>
            <a:r>
              <a:rPr lang="fr-FR" sz="2000" b="1" dirty="0" smtClean="0">
                <a:latin typeface="+mn-lt"/>
              </a:rPr>
              <a:t>, </a:t>
            </a:r>
            <a:r>
              <a:rPr lang="fr-FR" sz="2000" b="1" dirty="0" err="1" smtClean="0">
                <a:latin typeface="+mn-lt"/>
              </a:rPr>
              <a:t>their</a:t>
            </a:r>
            <a:r>
              <a:rPr lang="fr-FR" sz="2000" b="1" dirty="0" smtClean="0">
                <a:latin typeface="+mn-lt"/>
              </a:rPr>
              <a:t> </a:t>
            </a:r>
            <a:r>
              <a:rPr lang="fr-FR" sz="2000" b="1" dirty="0" err="1" smtClean="0">
                <a:latin typeface="+mn-lt"/>
              </a:rPr>
              <a:t>geographical</a:t>
            </a:r>
            <a:r>
              <a:rPr lang="fr-FR" sz="2000" b="1" dirty="0" smtClean="0">
                <a:latin typeface="+mn-lt"/>
              </a:rPr>
              <a:t> distribution and </a:t>
            </a:r>
            <a:r>
              <a:rPr lang="fr-FR" sz="2000" b="1" dirty="0" err="1" smtClean="0">
                <a:latin typeface="+mn-lt"/>
              </a:rPr>
              <a:t>their</a:t>
            </a:r>
            <a:r>
              <a:rPr lang="fr-FR" sz="2000" b="1" dirty="0" smtClean="0">
                <a:latin typeface="+mn-lt"/>
              </a:rPr>
              <a:t> expression in </a:t>
            </a:r>
            <a:r>
              <a:rPr lang="fr-FR" sz="2000" b="1" dirty="0" err="1" smtClean="0">
                <a:latin typeface="+mn-lt"/>
              </a:rPr>
              <a:t>monetised</a:t>
            </a:r>
            <a:r>
              <a:rPr lang="fr-FR" sz="2000" b="1" dirty="0" smtClean="0">
                <a:latin typeface="+mn-lt"/>
              </a:rPr>
              <a:t> </a:t>
            </a:r>
            <a:r>
              <a:rPr lang="fr-FR" sz="2000" b="1" dirty="0" err="1" smtClean="0">
                <a:latin typeface="+mn-lt"/>
              </a:rPr>
              <a:t>terms</a:t>
            </a:r>
            <a:endParaRPr lang="fr-FR" sz="2000" b="1" dirty="0" smtClean="0">
              <a:latin typeface="+mn-lt"/>
            </a:endParaRPr>
          </a:p>
          <a:p>
            <a:pPr marL="0" indent="0">
              <a:buSzPct val="150000"/>
              <a:buNone/>
            </a:pPr>
            <a:endParaRPr lang="fr-FR" sz="2000" b="1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fr-FR" sz="2000" dirty="0" err="1" smtClean="0">
                <a:latin typeface="+mn-lt"/>
              </a:rPr>
              <a:t>Ambitious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task</a:t>
            </a:r>
            <a:r>
              <a:rPr lang="fr-FR" sz="2000" dirty="0" smtClean="0">
                <a:latin typeface="+mn-lt"/>
              </a:rPr>
              <a:t> to </a:t>
            </a:r>
            <a:r>
              <a:rPr lang="fr-FR" sz="2000" dirty="0" err="1" smtClean="0">
                <a:latin typeface="+mn-lt"/>
              </a:rPr>
              <a:t>elaborate</a:t>
            </a:r>
            <a:r>
              <a:rPr lang="fr-FR" sz="2000" dirty="0" smtClean="0">
                <a:latin typeface="+mn-lt"/>
              </a:rPr>
              <a:t> CBA </a:t>
            </a:r>
            <a:r>
              <a:rPr lang="fr-FR" sz="2000" dirty="0" err="1" smtClean="0">
                <a:latin typeface="+mn-lt"/>
              </a:rPr>
              <a:t>methodologies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given</a:t>
            </a:r>
            <a:r>
              <a:rPr lang="fr-FR" sz="2000" dirty="0" smtClean="0">
                <a:latin typeface="+mn-lt"/>
              </a:rPr>
              <a:t> to the </a:t>
            </a:r>
            <a:r>
              <a:rPr lang="fr-FR" sz="2000" dirty="0" err="1" smtClean="0">
                <a:latin typeface="+mn-lt"/>
              </a:rPr>
              <a:t>ENTSOs</a:t>
            </a:r>
            <a:r>
              <a:rPr lang="fr-FR" sz="2000" dirty="0" smtClean="0">
                <a:latin typeface="+mn-lt"/>
              </a:rPr>
              <a:t> </a:t>
            </a: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fr-FR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fr-FR" sz="2000" dirty="0" smtClean="0">
                <a:latin typeface="+mn-lt"/>
              </a:rPr>
              <a:t>ENTSO-</a:t>
            </a:r>
            <a:r>
              <a:rPr lang="fr-FR" sz="2000" dirty="0" err="1" smtClean="0">
                <a:latin typeface="+mn-lt"/>
              </a:rPr>
              <a:t>G’s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proposal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published</a:t>
            </a:r>
            <a:r>
              <a:rPr lang="fr-FR" sz="2000" dirty="0" smtClean="0">
                <a:latin typeface="+mn-lt"/>
              </a:rPr>
              <a:t> on 16 </a:t>
            </a:r>
            <a:r>
              <a:rPr lang="fr-FR" sz="2000" dirty="0" err="1" smtClean="0">
                <a:latin typeface="+mn-lt"/>
              </a:rPr>
              <a:t>November</a:t>
            </a:r>
            <a:r>
              <a:rPr lang="fr-FR" sz="2000" dirty="0" smtClean="0">
                <a:latin typeface="+mn-lt"/>
              </a:rPr>
              <a:t> 2013: </a:t>
            </a:r>
            <a:endParaRPr lang="en-US" sz="2000" dirty="0">
              <a:latin typeface="+mn-lt"/>
            </a:endParaRPr>
          </a:p>
          <a:p>
            <a:pPr marL="892175" indent="-530225">
              <a:buSzPct val="150000"/>
              <a:buFontTx/>
              <a:buChar char="-"/>
            </a:pPr>
            <a:r>
              <a:rPr lang="fr-BE" sz="2000" dirty="0" smtClean="0">
                <a:latin typeface="+mn-lt"/>
              </a:rPr>
              <a:t>An </a:t>
            </a:r>
            <a:r>
              <a:rPr lang="fr-BE" sz="2000" b="1" dirty="0" err="1">
                <a:latin typeface="+mn-lt"/>
              </a:rPr>
              <a:t>Energy</a:t>
            </a:r>
            <a:r>
              <a:rPr lang="fr-BE" sz="2000" b="1" dirty="0">
                <a:latin typeface="+mn-lt"/>
              </a:rPr>
              <a:t> System-Wide </a:t>
            </a:r>
            <a:r>
              <a:rPr lang="fr-BE" sz="2000" b="1" dirty="0" err="1">
                <a:latin typeface="+mn-lt"/>
              </a:rPr>
              <a:t>Cost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Benefit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Analysis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dirty="0">
                <a:latin typeface="+mn-lt"/>
              </a:rPr>
              <a:t>(ESW CBA) for </a:t>
            </a:r>
            <a:r>
              <a:rPr lang="fr-BE" sz="2000" dirty="0" err="1">
                <a:latin typeface="+mn-lt"/>
              </a:rPr>
              <a:t>gas</a:t>
            </a:r>
            <a:r>
              <a:rPr lang="fr-BE" sz="2000" dirty="0">
                <a:latin typeface="+mn-lt"/>
              </a:rPr>
              <a:t> to </a:t>
            </a:r>
            <a:r>
              <a:rPr lang="fr-BE" sz="2000" dirty="0" err="1">
                <a:latin typeface="+mn-lt"/>
              </a:rPr>
              <a:t>be</a:t>
            </a:r>
            <a:r>
              <a:rPr lang="fr-BE" sz="2000" dirty="0">
                <a:latin typeface="+mn-lt"/>
              </a:rPr>
              <a:t> </a:t>
            </a:r>
            <a:r>
              <a:rPr lang="fr-BE" sz="2000" dirty="0" err="1">
                <a:latin typeface="+mn-lt"/>
              </a:rPr>
              <a:t>carried</a:t>
            </a:r>
            <a:r>
              <a:rPr lang="fr-BE" sz="2000" dirty="0">
                <a:latin typeface="+mn-lt"/>
              </a:rPr>
              <a:t> out in the EU </a:t>
            </a:r>
            <a:r>
              <a:rPr lang="fr-BE" sz="2000" dirty="0" smtClean="0">
                <a:latin typeface="+mn-lt"/>
              </a:rPr>
              <a:t>TYNDP;</a:t>
            </a:r>
          </a:p>
          <a:p>
            <a:pPr marL="892175" indent="-530225">
              <a:buSzPct val="150000"/>
              <a:buFontTx/>
              <a:buChar char="-"/>
            </a:pPr>
            <a:r>
              <a:rPr lang="fr-BE" sz="2000" dirty="0" smtClean="0">
                <a:latin typeface="+mn-lt"/>
              </a:rPr>
              <a:t>A </a:t>
            </a:r>
            <a:r>
              <a:rPr lang="fr-BE" sz="2000" b="1" dirty="0">
                <a:latin typeface="+mn-lt"/>
              </a:rPr>
              <a:t>Project</a:t>
            </a:r>
            <a:r>
              <a:rPr lang="fr-BE" sz="2000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Specific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Cost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Benefit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b="1" dirty="0" err="1">
                <a:latin typeface="+mn-lt"/>
              </a:rPr>
              <a:t>Analysis</a:t>
            </a:r>
            <a:r>
              <a:rPr lang="fr-BE" sz="2000" b="1" dirty="0">
                <a:latin typeface="+mn-lt"/>
              </a:rPr>
              <a:t> </a:t>
            </a:r>
            <a:r>
              <a:rPr lang="fr-BE" sz="2000" dirty="0">
                <a:latin typeface="+mn-lt"/>
              </a:rPr>
              <a:t>(PS CBA) to </a:t>
            </a:r>
            <a:r>
              <a:rPr lang="fr-BE" sz="2000" dirty="0" err="1">
                <a:latin typeface="+mn-lt"/>
              </a:rPr>
              <a:t>be</a:t>
            </a:r>
            <a:r>
              <a:rPr lang="fr-BE" sz="2000" dirty="0">
                <a:latin typeface="+mn-lt"/>
              </a:rPr>
              <a:t> </a:t>
            </a:r>
            <a:r>
              <a:rPr lang="fr-BE" sz="2000" dirty="0" err="1">
                <a:latin typeface="+mn-lt"/>
              </a:rPr>
              <a:t>performed</a:t>
            </a:r>
            <a:r>
              <a:rPr lang="fr-BE" sz="2000" dirty="0">
                <a:latin typeface="+mn-lt"/>
              </a:rPr>
              <a:t> by </a:t>
            </a:r>
            <a:r>
              <a:rPr lang="fr-BE" sz="2000" dirty="0" err="1">
                <a:latin typeface="+mn-lt"/>
              </a:rPr>
              <a:t>project</a:t>
            </a:r>
            <a:r>
              <a:rPr lang="fr-BE" sz="2000" dirty="0">
                <a:latin typeface="+mn-lt"/>
              </a:rPr>
              <a:t> </a:t>
            </a:r>
            <a:r>
              <a:rPr lang="fr-BE" sz="2000" dirty="0" err="1">
                <a:latin typeface="+mn-lt"/>
              </a:rPr>
              <a:t>promoters</a:t>
            </a:r>
            <a:r>
              <a:rPr lang="fr-BE" sz="2000" dirty="0">
                <a:latin typeface="+mn-lt"/>
              </a:rPr>
              <a:t>.</a:t>
            </a:r>
          </a:p>
          <a:p>
            <a:pPr marL="0" indent="0">
              <a:lnSpc>
                <a:spcPts val="1500"/>
              </a:lnSpc>
              <a:buSzPct val="150000"/>
              <a:buNone/>
            </a:pPr>
            <a:r>
              <a:rPr lang="fr-BE" sz="2000" dirty="0">
                <a:latin typeface="+mn-lt"/>
              </a:rPr>
              <a:t>   </a:t>
            </a:r>
            <a:endParaRPr lang="en-US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ACER’s role: </a:t>
            </a:r>
            <a:r>
              <a:rPr lang="en-US" sz="2000" dirty="0" smtClean="0">
                <a:latin typeface="+mn-lt"/>
              </a:rPr>
              <a:t>providing </a:t>
            </a:r>
            <a:r>
              <a:rPr lang="en-US" sz="2000" dirty="0">
                <a:latin typeface="+mn-lt"/>
              </a:rPr>
              <a:t>an opinion to MS and the </a:t>
            </a:r>
            <a:r>
              <a:rPr lang="en-US" sz="2000" dirty="0" smtClean="0">
                <a:latin typeface="+mn-lt"/>
              </a:rPr>
              <a:t>Commission within 3 months</a:t>
            </a:r>
            <a:endParaRPr lang="fr-BE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fr-FR" sz="2000" b="1" dirty="0">
              <a:latin typeface="+mn-lt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</a:t>
            </a:r>
            <a:r>
              <a:rPr lang="fr-FR" dirty="0" smtClean="0"/>
              <a:t>he </a:t>
            </a:r>
            <a:r>
              <a:rPr lang="fr-FR" dirty="0" err="1" smtClean="0"/>
              <a:t>cost-benefit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key challenge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59487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5"/>
          <p:cNvSpPr txBox="1">
            <a:spLocks noChangeArrowheads="1"/>
          </p:cNvSpPr>
          <p:nvPr/>
        </p:nvSpPr>
        <p:spPr bwMode="auto">
          <a:xfrm>
            <a:off x="1262063" y="1452563"/>
            <a:ext cx="6623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6" name="Content Placeholder 6"/>
          <p:cNvSpPr>
            <a:spLocks/>
          </p:cNvSpPr>
          <p:nvPr/>
        </p:nvSpPr>
        <p:spPr bwMode="auto">
          <a:xfrm>
            <a:off x="251520" y="764704"/>
            <a:ext cx="8447088" cy="5097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444500" indent="-444500"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/>
          </a:p>
        </p:txBody>
      </p:sp>
      <p:pic>
        <p:nvPicPr>
          <p:cNvPr id="7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627550" cy="429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72796" y="764704"/>
            <a:ext cx="6144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 dirty="0">
                <a:solidFill>
                  <a:schemeClr val="accent6"/>
                </a:solidFill>
                <a:latin typeface="+mj-lt"/>
              </a:rPr>
              <a:t>Thank you for your attention!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1691680" y="5517232"/>
            <a:ext cx="5566171" cy="969963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</a:pPr>
            <a:r>
              <a:rPr lang="en-GB" b="1" dirty="0" smtClean="0">
                <a:solidFill>
                  <a:schemeClr val="accent6"/>
                </a:solidFill>
                <a:ea typeface="ＭＳ Ｐゴシック" charset="-128"/>
                <a:hlinkClick r:id="rId4"/>
              </a:rPr>
              <a:t>www.acer.europa.eu</a:t>
            </a: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6343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endParaRPr lang="fr-FR" dirty="0"/>
          </a:p>
          <a:p>
            <a:r>
              <a:rPr lang="en-US" dirty="0"/>
              <a:t>Work on appropriate investment incentives for PCI </a:t>
            </a:r>
            <a:r>
              <a:rPr lang="en-US" dirty="0" smtClean="0"/>
              <a:t>projects</a:t>
            </a:r>
          </a:p>
          <a:p>
            <a:endParaRPr lang="en-US" dirty="0"/>
          </a:p>
          <a:p>
            <a:r>
              <a:rPr lang="en-US" dirty="0"/>
              <a:t>Cross-Border Cost Allocation for PCI projects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630896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4234" y="814793"/>
            <a:ext cx="7772400" cy="767645"/>
          </a:xfrm>
        </p:spPr>
        <p:txBody>
          <a:bodyPr/>
          <a:lstStyle/>
          <a:p>
            <a:r>
              <a:rPr lang="fr-BE" dirty="0" smtClean="0"/>
              <a:t>Background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5778" y="1285108"/>
            <a:ext cx="9008533" cy="3932183"/>
          </a:xfrm>
        </p:spPr>
        <p:txBody>
          <a:bodyPr/>
          <a:lstStyle/>
          <a:p>
            <a:pPr marL="342900" indent="-342900"/>
            <a:r>
              <a:rPr lang="en-US" sz="2000" dirty="0" smtClean="0"/>
              <a:t>Adopted in May 2013, the </a:t>
            </a:r>
            <a:r>
              <a:rPr lang="en-US" sz="2000" b="1" dirty="0" smtClean="0"/>
              <a:t>new Regulation on trans-European energy networks </a:t>
            </a:r>
            <a:r>
              <a:rPr lang="en-US" sz="2000" dirty="0" smtClean="0"/>
              <a:t>aims at tackling the investment challenge</a:t>
            </a:r>
          </a:p>
          <a:p>
            <a:pPr>
              <a:buNone/>
            </a:pPr>
            <a:endParaRPr lang="en-US" sz="2000" dirty="0" smtClean="0"/>
          </a:p>
          <a:p>
            <a:pPr marL="342900" indent="-342900"/>
            <a:r>
              <a:rPr lang="en-US" sz="2000" dirty="0" smtClean="0"/>
              <a:t>On 14 October 2013, the European Commission has adopted the first </a:t>
            </a:r>
            <a:r>
              <a:rPr lang="en-US" sz="2000" b="1" dirty="0" smtClean="0"/>
              <a:t>European list of Project of Common Interest</a:t>
            </a:r>
            <a:r>
              <a:rPr lang="en-US" sz="2000" dirty="0" smtClean="0"/>
              <a:t>:</a:t>
            </a:r>
          </a:p>
          <a:p>
            <a:pPr marL="982663" indent="-620713">
              <a:buFontTx/>
              <a:buChar char="-"/>
            </a:pPr>
            <a:r>
              <a:rPr lang="en-US" sz="2000" dirty="0"/>
              <a:t>248 PCIs, 132 in electricity and </a:t>
            </a:r>
            <a:r>
              <a:rPr lang="en-US" sz="2000" b="1" dirty="0"/>
              <a:t>107 in gas</a:t>
            </a:r>
          </a:p>
          <a:p>
            <a:pPr marL="982663" indent="-620713">
              <a:buFontTx/>
              <a:buChar char="-"/>
            </a:pPr>
            <a:r>
              <a:rPr lang="en-US" sz="2000" b="1" dirty="0"/>
              <a:t>20 </a:t>
            </a:r>
            <a:r>
              <a:rPr lang="en-US" sz="2000" b="1" dirty="0" smtClean="0"/>
              <a:t>PCIs </a:t>
            </a:r>
            <a:r>
              <a:rPr lang="en-US" sz="2000" b="1" dirty="0"/>
              <a:t>for the priority corridor </a:t>
            </a:r>
            <a:r>
              <a:rPr lang="en-US" sz="2000" b="1" i="1" dirty="0"/>
              <a:t>“North-South gas interconnections in Western Europe” </a:t>
            </a:r>
          </a:p>
          <a:p>
            <a:pPr>
              <a:buNone/>
            </a:pPr>
            <a:endParaRPr lang="en-US" sz="2000" dirty="0" smtClean="0"/>
          </a:p>
          <a:p>
            <a:pPr marL="342900" indent="-342900"/>
            <a:r>
              <a:rPr lang="en-US" sz="2000" dirty="0" smtClean="0"/>
              <a:t>Tools for facilitating investments:</a:t>
            </a:r>
          </a:p>
          <a:p>
            <a:pPr marL="987425" indent="-625475">
              <a:buFontTx/>
              <a:buChar char="-"/>
            </a:pPr>
            <a:r>
              <a:rPr lang="en-US" sz="2000" b="1" dirty="0" smtClean="0"/>
              <a:t>Accelerated </a:t>
            </a:r>
            <a:r>
              <a:rPr lang="en-US" sz="2000" b="1" dirty="0"/>
              <a:t>permit granting </a:t>
            </a:r>
            <a:r>
              <a:rPr lang="en-US" sz="2000" dirty="0"/>
              <a:t>(3.5 years time </a:t>
            </a:r>
            <a:r>
              <a:rPr lang="en-US" sz="2000" dirty="0" smtClean="0"/>
              <a:t>limit and one-stop shop)</a:t>
            </a:r>
          </a:p>
          <a:p>
            <a:pPr marL="987425" indent="-625475">
              <a:buFontTx/>
              <a:buChar char="-"/>
            </a:pPr>
            <a:r>
              <a:rPr lang="en-US" sz="2000" b="1" dirty="0" smtClean="0"/>
              <a:t>Improved </a:t>
            </a:r>
            <a:r>
              <a:rPr lang="en-US" sz="2000" b="1" dirty="0"/>
              <a:t>regulatory </a:t>
            </a:r>
            <a:r>
              <a:rPr lang="en-US" sz="2000" b="1" dirty="0" smtClean="0"/>
              <a:t>treatment </a:t>
            </a:r>
            <a:r>
              <a:rPr lang="en-US" sz="2000" dirty="0" smtClean="0"/>
              <a:t>(</a:t>
            </a:r>
            <a:r>
              <a:rPr lang="en-US" sz="2000" dirty="0"/>
              <a:t>cross-border cost allocation, appropriate </a:t>
            </a:r>
            <a:r>
              <a:rPr lang="en-US" sz="2000" dirty="0" smtClean="0"/>
              <a:t>incentives)</a:t>
            </a:r>
          </a:p>
          <a:p>
            <a:pPr marL="987425" indent="-625475">
              <a:buFontTx/>
              <a:buChar char="-"/>
            </a:pPr>
            <a:r>
              <a:rPr lang="en-US" sz="2000" dirty="0" smtClean="0"/>
              <a:t>Rules </a:t>
            </a:r>
            <a:r>
              <a:rPr lang="en-US" sz="2000" dirty="0"/>
              <a:t>to grant </a:t>
            </a:r>
            <a:r>
              <a:rPr lang="en-US" sz="2000" b="1" dirty="0"/>
              <a:t>financial aid </a:t>
            </a:r>
            <a:r>
              <a:rPr lang="en-US" sz="2000" dirty="0"/>
              <a:t>under the Connecting Europe Facility (grants and financial instruments)</a:t>
            </a:r>
          </a:p>
          <a:p>
            <a:pPr marL="342900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6263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Background</a:t>
            </a:r>
          </a:p>
          <a:p>
            <a:endParaRPr lang="fr-FR" dirty="0"/>
          </a:p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on appropriate investment incentives for PCI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</a:p>
          <a:p>
            <a:endParaRPr lang="en-US" dirty="0"/>
          </a:p>
          <a:p>
            <a:r>
              <a:rPr lang="en-US" dirty="0"/>
              <a:t>Cross-Border Cost Allocation for PCI projects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501043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01600" y="1700808"/>
            <a:ext cx="8940800" cy="4248472"/>
          </a:xfrm>
        </p:spPr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Scope </a:t>
            </a:r>
            <a:r>
              <a:rPr lang="en-US" sz="2000" dirty="0" smtClean="0">
                <a:latin typeface="+mn-lt"/>
              </a:rPr>
              <a:t>limited to </a:t>
            </a:r>
            <a:r>
              <a:rPr lang="en-US" sz="2000" b="1" dirty="0">
                <a:latin typeface="+mn-lt"/>
              </a:rPr>
              <a:t>PCIs </a:t>
            </a:r>
            <a:r>
              <a:rPr lang="en-US" sz="2000" b="1" dirty="0" smtClean="0">
                <a:latin typeface="+mn-lt"/>
              </a:rPr>
              <a:t>with higher </a:t>
            </a:r>
            <a:r>
              <a:rPr lang="en-US" sz="2000" b="1" dirty="0">
                <a:latin typeface="+mn-lt"/>
              </a:rPr>
              <a:t>risks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compared </a:t>
            </a:r>
            <a:r>
              <a:rPr lang="en-US" sz="2000" dirty="0">
                <a:latin typeface="+mn-lt"/>
              </a:rPr>
              <a:t>to the risks normally incurred by a comparable infrastructure project </a:t>
            </a:r>
            <a:endParaRPr lang="en-US" sz="2000" dirty="0" smtClean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Those risks may relate to </a:t>
            </a:r>
            <a:r>
              <a:rPr lang="en-US" sz="2000" dirty="0" smtClean="0"/>
              <a:t>the </a:t>
            </a:r>
            <a:r>
              <a:rPr lang="en-US" sz="2000" b="1" dirty="0"/>
              <a:t>development, construction, operation or maintenance </a:t>
            </a:r>
            <a:r>
              <a:rPr lang="en-US" sz="2000" dirty="0" smtClean="0"/>
              <a:t>of the project</a:t>
            </a:r>
            <a:endParaRPr lang="en-US" sz="2000" dirty="0"/>
          </a:p>
          <a:p>
            <a:pPr marL="541338" indent="0">
              <a:buSzPct val="150000"/>
              <a:buNone/>
            </a:pPr>
            <a:endParaRPr lang="en-US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ncentives shall </a:t>
            </a:r>
            <a:r>
              <a:rPr lang="en-US" sz="2000" dirty="0">
                <a:latin typeface="+mn-lt"/>
              </a:rPr>
              <a:t>be </a:t>
            </a:r>
            <a:r>
              <a:rPr lang="en-US" sz="2000" b="1" dirty="0">
                <a:latin typeface="+mn-lt"/>
              </a:rPr>
              <a:t>commensurate</a:t>
            </a:r>
            <a:r>
              <a:rPr lang="en-US" sz="2000" dirty="0">
                <a:latin typeface="+mn-lt"/>
              </a:rPr>
              <a:t> in particular with the level of </a:t>
            </a:r>
            <a:r>
              <a:rPr lang="en-US" sz="2000" b="1" dirty="0">
                <a:latin typeface="+mn-lt"/>
              </a:rPr>
              <a:t>specific risk </a:t>
            </a:r>
            <a:r>
              <a:rPr lang="en-US" sz="2000" dirty="0">
                <a:latin typeface="+mn-lt"/>
              </a:rPr>
              <a:t>of the project and </a:t>
            </a:r>
            <a:r>
              <a:rPr lang="en-US" sz="2000" dirty="0" smtClean="0">
                <a:latin typeface="+mn-lt"/>
              </a:rPr>
              <a:t>also with the </a:t>
            </a:r>
            <a:r>
              <a:rPr lang="en-US" sz="2000" b="1" dirty="0">
                <a:latin typeface="+mn-lt"/>
              </a:rPr>
              <a:t>net positive impact </a:t>
            </a:r>
            <a:r>
              <a:rPr lang="en-US" sz="2000" dirty="0">
                <a:latin typeface="+mn-lt"/>
              </a:rPr>
              <a:t>provided by the project. </a:t>
            </a:r>
            <a:endParaRPr lang="en-US" sz="2000" dirty="0" smtClean="0">
              <a:latin typeface="+mn-lt"/>
            </a:endParaRPr>
          </a:p>
          <a:p>
            <a:pPr marL="0" indent="0">
              <a:buSzPct val="150000"/>
              <a:buNone/>
            </a:pPr>
            <a:endParaRPr lang="en-GB" sz="2000" dirty="0">
              <a:latin typeface="+mn-lt"/>
            </a:endParaRPr>
          </a:p>
          <a:p>
            <a:pPr>
              <a:buSzPct val="150000"/>
              <a:buFont typeface="Wingdings"/>
              <a:buChar char="è"/>
            </a:pPr>
            <a:r>
              <a:rPr lang="en-GB" sz="2000" dirty="0" smtClean="0">
                <a:latin typeface="+mn-lt"/>
                <a:sym typeface="Wingdings" panose="05000000000000000000" pitchFamily="2" charset="2"/>
              </a:rPr>
              <a:t>Member </a:t>
            </a:r>
            <a:r>
              <a:rPr lang="en-GB" sz="2000" dirty="0">
                <a:latin typeface="+mn-lt"/>
                <a:sym typeface="Wingdings" panose="05000000000000000000" pitchFamily="2" charset="2"/>
              </a:rPr>
              <a:t>States/ NRAs to conduct </a:t>
            </a:r>
            <a:r>
              <a:rPr lang="en-GB" sz="2000" b="1" dirty="0">
                <a:latin typeface="+mn-lt"/>
                <a:sym typeface="Wingdings" panose="05000000000000000000" pitchFamily="2" charset="2"/>
              </a:rPr>
              <a:t>case-by-case </a:t>
            </a:r>
            <a:r>
              <a:rPr lang="en-GB" sz="2000" b="1" dirty="0" smtClean="0">
                <a:latin typeface="+mn-lt"/>
                <a:sym typeface="Wingdings" panose="05000000000000000000" pitchFamily="2" charset="2"/>
              </a:rPr>
              <a:t>assessments</a:t>
            </a:r>
            <a:r>
              <a:rPr lang="en-GB" sz="2000" dirty="0" smtClean="0">
                <a:latin typeface="+mn-lt"/>
                <a:sym typeface="Wingdings" panose="05000000000000000000" pitchFamily="2" charset="2"/>
              </a:rPr>
              <a:t> on the risks incurred by each PCI promoter</a:t>
            </a:r>
          </a:p>
          <a:p>
            <a:pPr>
              <a:buSzPct val="150000"/>
              <a:buFont typeface="Wingdings"/>
              <a:buChar char="è"/>
            </a:pPr>
            <a:r>
              <a:rPr lang="en-GB" sz="2000" dirty="0" smtClean="0">
                <a:latin typeface="+mn-lt"/>
                <a:sym typeface="Wingdings" panose="05000000000000000000" pitchFamily="2" charset="2"/>
              </a:rPr>
              <a:t>PCI </a:t>
            </a:r>
            <a:r>
              <a:rPr lang="en-GB" sz="2000" dirty="0">
                <a:latin typeface="+mn-lt"/>
                <a:sym typeface="Wingdings" panose="05000000000000000000" pitchFamily="2" charset="2"/>
              </a:rPr>
              <a:t>projects will not have a systematic differential treatment in terms of incentives</a:t>
            </a:r>
          </a:p>
          <a:p>
            <a:pPr>
              <a:buSzPct val="150000"/>
              <a:buFont typeface="Wingdings"/>
              <a:buChar char="è"/>
            </a:pPr>
            <a:endParaRPr lang="en-GB" sz="20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“appropriate incentives”?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219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528" y="1745966"/>
            <a:ext cx="8496944" cy="4248472"/>
          </a:xfrm>
        </p:spPr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GB" sz="2000" dirty="0">
                <a:latin typeface="+mn-lt"/>
              </a:rPr>
              <a:t>ACER shall facilitate the </a:t>
            </a:r>
            <a:r>
              <a:rPr lang="en-GB" sz="2000" b="1" dirty="0">
                <a:latin typeface="+mn-lt"/>
              </a:rPr>
              <a:t>sharing of good practices </a:t>
            </a:r>
            <a:r>
              <a:rPr lang="en-GB" sz="2000" dirty="0">
                <a:latin typeface="+mn-lt"/>
              </a:rPr>
              <a:t>and make </a:t>
            </a:r>
            <a:r>
              <a:rPr lang="en-GB" sz="2000" b="1" dirty="0">
                <a:latin typeface="+mn-lt"/>
              </a:rPr>
              <a:t>recommendations</a:t>
            </a:r>
            <a:r>
              <a:rPr lang="en-GB" sz="2000" dirty="0">
                <a:latin typeface="+mn-lt"/>
              </a:rPr>
              <a:t> regarding:</a:t>
            </a:r>
          </a:p>
          <a:p>
            <a:pPr marL="806450">
              <a:buSzPct val="150000"/>
              <a:buFontTx/>
              <a:buChar char="-"/>
            </a:pPr>
            <a:r>
              <a:rPr lang="en-GB" sz="2000" dirty="0" smtClean="0">
                <a:latin typeface="+mn-lt"/>
              </a:rPr>
              <a:t>The </a:t>
            </a:r>
            <a:r>
              <a:rPr lang="en-GB" sz="2000" b="1" dirty="0">
                <a:latin typeface="+mn-lt"/>
              </a:rPr>
              <a:t>appropriate incentives </a:t>
            </a:r>
            <a:r>
              <a:rPr lang="en-GB" sz="2000" dirty="0">
                <a:latin typeface="+mn-lt"/>
              </a:rPr>
              <a:t>for </a:t>
            </a:r>
            <a:r>
              <a:rPr lang="en-GB" sz="2000" dirty="0" smtClean="0">
                <a:latin typeface="+mn-lt"/>
              </a:rPr>
              <a:t>PCIs with higher risks, </a:t>
            </a:r>
            <a:r>
              <a:rPr lang="en-GB" sz="2000" dirty="0">
                <a:latin typeface="+mn-lt"/>
              </a:rPr>
              <a:t>on the basis of a benchmarking of </a:t>
            </a:r>
            <a:r>
              <a:rPr lang="en-GB" sz="2000" dirty="0" smtClean="0">
                <a:latin typeface="+mn-lt"/>
              </a:rPr>
              <a:t>current practices</a:t>
            </a:r>
          </a:p>
          <a:p>
            <a:pPr marL="806450">
              <a:buSzPct val="150000"/>
              <a:buFontTx/>
              <a:buChar char="-"/>
            </a:pPr>
            <a:r>
              <a:rPr lang="en-GB" sz="2000" b="1" dirty="0" smtClean="0">
                <a:latin typeface="+mn-lt"/>
                <a:cs typeface="+mn-cs"/>
              </a:rPr>
              <a:t>A </a:t>
            </a:r>
            <a:r>
              <a:rPr lang="en-GB" sz="2000" b="1" dirty="0">
                <a:latin typeface="+mn-lt"/>
                <a:cs typeface="+mn-cs"/>
              </a:rPr>
              <a:t>common methodology to evaluate the incurred higher risks of PCIs</a:t>
            </a:r>
          </a:p>
          <a:p>
            <a:pPr lvl="1">
              <a:buSzPct val="150000"/>
            </a:pPr>
            <a:endParaRPr lang="en-GB" sz="2000" dirty="0">
              <a:latin typeface="+mn-lt"/>
              <a:cs typeface="+mn-cs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NRAs have provided ACER with a detailed description of their </a:t>
            </a:r>
            <a:r>
              <a:rPr lang="en-GB" sz="2000" dirty="0">
                <a:latin typeface="+mn-lt"/>
              </a:rPr>
              <a:t>national incentive </a:t>
            </a:r>
            <a:r>
              <a:rPr lang="en-GB" sz="2000" dirty="0" smtClean="0">
                <a:latin typeface="+mn-lt"/>
              </a:rPr>
              <a:t>schemes</a:t>
            </a:r>
          </a:p>
          <a:p>
            <a:pPr marL="0" indent="0">
              <a:buSzPct val="150000"/>
              <a:buNone/>
            </a:pPr>
            <a:endParaRPr lang="en-GB" sz="2000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Next steps:</a:t>
            </a:r>
          </a:p>
          <a:p>
            <a:pPr>
              <a:buSzPct val="150000"/>
              <a:buFontTx/>
              <a:buChar char="-"/>
            </a:pPr>
            <a:r>
              <a:rPr lang="en-GB" sz="2000" dirty="0" smtClean="0">
                <a:latin typeface="+mn-lt"/>
              </a:rPr>
              <a:t>ACER </a:t>
            </a:r>
            <a:r>
              <a:rPr lang="en-GB" sz="2000" dirty="0">
                <a:latin typeface="+mn-lt"/>
              </a:rPr>
              <a:t>to work on a joint recommendation for electricity and gas in </a:t>
            </a:r>
            <a:r>
              <a:rPr lang="en-GB" sz="2000" dirty="0" smtClean="0">
                <a:latin typeface="+mn-lt"/>
              </a:rPr>
              <a:t>2014</a:t>
            </a:r>
          </a:p>
          <a:p>
            <a:pPr>
              <a:buSzPct val="150000"/>
              <a:buFontTx/>
              <a:buChar char="-"/>
            </a:pPr>
            <a:r>
              <a:rPr lang="en-GB" sz="2000" dirty="0" smtClean="0">
                <a:latin typeface="+mn-lt"/>
              </a:rPr>
              <a:t>The </a:t>
            </a:r>
            <a:r>
              <a:rPr lang="en-GB" sz="2000" dirty="0">
                <a:latin typeface="+mn-lt"/>
              </a:rPr>
              <a:t>EC has asked consultants to work in parallel on incentives for infrastructure projects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802845"/>
            <a:ext cx="8496944" cy="802916"/>
          </a:xfrm>
        </p:spPr>
        <p:txBody>
          <a:bodyPr/>
          <a:lstStyle/>
          <a:p>
            <a:r>
              <a:rPr lang="en-GB" dirty="0" smtClean="0"/>
              <a:t>Development of further European guidance on incentives for PCIs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1367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Background</a:t>
            </a:r>
          </a:p>
          <a:p>
            <a:endParaRPr lang="fr-FR" dirty="0"/>
          </a:p>
          <a:p>
            <a:r>
              <a:rPr lang="en-US" dirty="0"/>
              <a:t>Work on appropriate investment incentives for PCI </a:t>
            </a:r>
            <a:r>
              <a:rPr lang="en-US" dirty="0" smtClean="0"/>
              <a:t>projects</a:t>
            </a:r>
          </a:p>
          <a:p>
            <a:endParaRPr lang="en-US" dirty="0"/>
          </a:p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Cross-Border Cost Allocation for PCI projects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17070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b="1" dirty="0" smtClean="0">
                <a:latin typeface="+mn-lt"/>
              </a:rPr>
              <a:t>Key principle</a:t>
            </a:r>
            <a:r>
              <a:rPr lang="en-US" sz="2000" dirty="0" smtClean="0">
                <a:latin typeface="+mn-lt"/>
              </a:rPr>
              <a:t>: the investment costs shall be borne by the relevant TSO/project promoters of the MS to which the project provides a net positive impact</a:t>
            </a:r>
          </a:p>
          <a:p>
            <a:pPr marL="0" indent="0">
              <a:buSzPct val="150000"/>
              <a:buNone/>
            </a:pPr>
            <a:endParaRPr lang="en-US" sz="2000" dirty="0" smtClean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The new </a:t>
            </a:r>
            <a:r>
              <a:rPr lang="en-US" sz="2000" dirty="0" smtClean="0">
                <a:latin typeface="+mn-lt"/>
              </a:rPr>
              <a:t>Regulation</a:t>
            </a:r>
            <a:r>
              <a:rPr lang="en-US" sz="2000" dirty="0">
                <a:latin typeface="+mn-lt"/>
              </a:rPr>
              <a:t>: </a:t>
            </a:r>
          </a:p>
          <a:p>
            <a:pPr marL="801688" indent="-439738">
              <a:buSzPct val="150000"/>
              <a:buFontTx/>
              <a:buChar char="-"/>
            </a:pPr>
            <a:r>
              <a:rPr lang="en-US" sz="2000" dirty="0" smtClean="0">
                <a:latin typeface="+mn-lt"/>
              </a:rPr>
              <a:t>envisages </a:t>
            </a:r>
            <a:r>
              <a:rPr lang="en-US" sz="2000" dirty="0">
                <a:latin typeface="+mn-lt"/>
              </a:rPr>
              <a:t>cross-border allocation of the costs of PCIs </a:t>
            </a:r>
            <a:r>
              <a:rPr lang="en-US" sz="2000" dirty="0" smtClean="0">
                <a:latin typeface="+mn-lt"/>
              </a:rPr>
              <a:t>based </a:t>
            </a:r>
            <a:r>
              <a:rPr lang="en-US" sz="2000" dirty="0">
                <a:latin typeface="+mn-lt"/>
              </a:rPr>
              <a:t>on </a:t>
            </a:r>
            <a:r>
              <a:rPr lang="en-US" sz="2000" b="1" dirty="0">
                <a:latin typeface="+mn-lt"/>
              </a:rPr>
              <a:t>ex-ante calculation of costs and </a:t>
            </a:r>
            <a:r>
              <a:rPr lang="en-US" sz="2000" b="1" dirty="0" smtClean="0">
                <a:latin typeface="+mn-lt"/>
              </a:rPr>
              <a:t>benefits</a:t>
            </a:r>
          </a:p>
          <a:p>
            <a:pPr marL="801688" indent="-439738">
              <a:buSzPct val="150000"/>
              <a:buFontTx/>
              <a:buChar char="-"/>
            </a:pPr>
            <a:r>
              <a:rPr lang="en-US" sz="2000" dirty="0" smtClean="0">
                <a:latin typeface="+mn-lt"/>
              </a:rPr>
              <a:t>allows </a:t>
            </a:r>
            <a:r>
              <a:rPr lang="en-US" sz="2000" dirty="0">
                <a:latin typeface="+mn-lt"/>
              </a:rPr>
              <a:t>Project Promoters to </a:t>
            </a:r>
            <a:r>
              <a:rPr lang="en-US" sz="2000" b="1" dirty="0">
                <a:latin typeface="+mn-lt"/>
              </a:rPr>
              <a:t>submit</a:t>
            </a:r>
            <a:r>
              <a:rPr lang="en-US" sz="2000" dirty="0">
                <a:latin typeface="+mn-lt"/>
              </a:rPr>
              <a:t> to the concerned NRAs a </a:t>
            </a:r>
            <a:r>
              <a:rPr lang="en-US" sz="2000" b="1" dirty="0">
                <a:latin typeface="+mn-lt"/>
              </a:rPr>
              <a:t>CBCA request </a:t>
            </a:r>
            <a:r>
              <a:rPr lang="en-US" sz="2000" dirty="0">
                <a:latin typeface="+mn-lt"/>
              </a:rPr>
              <a:t>as soon as the project has reached </a:t>
            </a:r>
            <a:r>
              <a:rPr lang="en-US" sz="2000" b="1" dirty="0">
                <a:latin typeface="+mn-lt"/>
              </a:rPr>
              <a:t>sufficient </a:t>
            </a:r>
            <a:r>
              <a:rPr lang="en-US" sz="2000" b="1" dirty="0" smtClean="0">
                <a:latin typeface="+mn-lt"/>
              </a:rPr>
              <a:t>maturity</a:t>
            </a:r>
          </a:p>
          <a:p>
            <a:pPr marL="801688" indent="-439738">
              <a:buSzPct val="150000"/>
              <a:buFontTx/>
              <a:buChar char="-"/>
            </a:pPr>
            <a:r>
              <a:rPr lang="en-US" sz="2000" dirty="0" smtClean="0">
                <a:latin typeface="+mn-lt"/>
              </a:rPr>
              <a:t>requires </a:t>
            </a: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+mn-lt"/>
              </a:rPr>
              <a:t>NRAs to take coordinated decisions</a:t>
            </a:r>
            <a:r>
              <a:rPr lang="en-US" sz="2000" dirty="0">
                <a:latin typeface="+mn-lt"/>
              </a:rPr>
              <a:t> on the allocation of investment costs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Requirements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Regulation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47094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323528" y="1870143"/>
            <a:ext cx="8496944" cy="4248472"/>
          </a:xfrm>
        </p:spPr>
        <p:txBody>
          <a:bodyPr/>
          <a:lstStyle/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On 30 September 2013, ACER issued a recommendation in order to </a:t>
            </a:r>
            <a:r>
              <a:rPr lang="en-US" sz="2000" dirty="0">
                <a:latin typeface="+mn-lt"/>
              </a:rPr>
              <a:t>contribute towards</a:t>
            </a:r>
            <a:r>
              <a:rPr lang="en-US" sz="2000" dirty="0" smtClean="0">
                <a:latin typeface="+mn-lt"/>
              </a:rPr>
              <a:t>:</a:t>
            </a:r>
          </a:p>
          <a:p>
            <a:pPr marL="801688" indent="-350838">
              <a:buSzPct val="150000"/>
              <a:buFontTx/>
              <a:buChar char="-"/>
              <a:tabLst>
                <a:tab pos="801688" algn="l"/>
              </a:tabLst>
            </a:pPr>
            <a:r>
              <a:rPr lang="en-US" sz="2000" dirty="0">
                <a:latin typeface="+mn-lt"/>
              </a:rPr>
              <a:t>The submission of </a:t>
            </a:r>
            <a:r>
              <a:rPr lang="en-US" sz="2000" b="1" dirty="0">
                <a:latin typeface="+mn-lt"/>
              </a:rPr>
              <a:t>complete CBCA requests </a:t>
            </a:r>
            <a:r>
              <a:rPr lang="en-US" sz="2000" dirty="0">
                <a:latin typeface="+mn-lt"/>
              </a:rPr>
              <a:t>by project promoters</a:t>
            </a:r>
          </a:p>
          <a:p>
            <a:pPr marL="801688" indent="-350838">
              <a:buSzPct val="150000"/>
              <a:buFontTx/>
              <a:buChar char="-"/>
              <a:tabLst>
                <a:tab pos="801688" algn="l"/>
              </a:tabLst>
            </a:pPr>
            <a:r>
              <a:rPr lang="en-US" sz="2000" dirty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consistent approach among NRAs </a:t>
            </a:r>
            <a:r>
              <a:rPr lang="en-US" sz="2000" dirty="0">
                <a:latin typeface="+mn-lt"/>
              </a:rPr>
              <a:t>on the coordinated assessment of CBCA requests</a:t>
            </a:r>
          </a:p>
          <a:p>
            <a:pPr marL="801688" indent="-350838">
              <a:buSzPct val="150000"/>
              <a:buFontTx/>
              <a:buChar char="-"/>
              <a:tabLst>
                <a:tab pos="801688" algn="l"/>
              </a:tabLst>
            </a:pPr>
            <a:r>
              <a:rPr lang="en-US" sz="2000" dirty="0">
                <a:latin typeface="+mn-lt"/>
              </a:rPr>
              <a:t>Streamlining of the NRAs’ decision-making process and </a:t>
            </a:r>
            <a:r>
              <a:rPr lang="en-US" sz="2000" b="1" dirty="0" err="1">
                <a:latin typeface="+mn-lt"/>
              </a:rPr>
              <a:t>minimising</a:t>
            </a:r>
            <a:r>
              <a:rPr lang="en-US" sz="2000" b="1" dirty="0">
                <a:latin typeface="+mn-lt"/>
              </a:rPr>
              <a:t> delays</a:t>
            </a:r>
            <a:endParaRPr lang="fr-FR" sz="2000" b="1" dirty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ACER intends to update the recommendation in 2014 with more concrete guidance,  based on the experience gained and the feedback received</a:t>
            </a:r>
            <a:endParaRPr lang="en-US" sz="2000" dirty="0">
              <a:latin typeface="+mn-lt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ACER </a:t>
            </a:r>
            <a:r>
              <a:rPr lang="fr-FR" dirty="0" err="1" smtClean="0"/>
              <a:t>Recommendation</a:t>
            </a:r>
            <a:r>
              <a:rPr lang="fr-FR" dirty="0" smtClean="0"/>
              <a:t> on CBCA </a:t>
            </a:r>
            <a:r>
              <a:rPr lang="fr-FR" dirty="0" err="1" smtClean="0"/>
              <a:t>requests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0519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18Mar13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ACER-2015-16816</_dlc_DocId>
    <_dlc_DocIdUrl xmlns="985daa2e-53d8-4475-82b8-9c7d25324e34">
      <Url>http://s-do-prod-ap/en/Gas/Regional_%20Intiatives/North_West_GRI/11th_SG_GRI_NW/_layouts/DocIdRedir.aspx?ID=ACER-2015-16816</Url>
      <Description>ACER-2015-16816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3695F984AD742B7F5DE433A3CB203" ma:contentTypeVersion="21" ma:contentTypeDescription="Create a new document." ma:contentTypeScope="" ma:versionID="0873d42786bf86314d3f528dae9283c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29C796-B652-4561-8E66-381C4ED38695}"/>
</file>

<file path=customXml/itemProps2.xml><?xml version="1.0" encoding="utf-8"?>
<ds:datastoreItem xmlns:ds="http://schemas.openxmlformats.org/officeDocument/2006/customXml" ds:itemID="{4B58E53D-22EB-4D1B-9036-37980DC166E9}"/>
</file>

<file path=customXml/itemProps3.xml><?xml version="1.0" encoding="utf-8"?>
<ds:datastoreItem xmlns:ds="http://schemas.openxmlformats.org/officeDocument/2006/customXml" ds:itemID="{BA499A92-D434-498F-B1BE-D08B70EC97A9}"/>
</file>

<file path=customXml/itemProps4.xml><?xml version="1.0" encoding="utf-8"?>
<ds:datastoreItem xmlns:ds="http://schemas.openxmlformats.org/officeDocument/2006/customXml" ds:itemID="{BDC48C80-D45D-4A4E-8354-669209D86FC6}"/>
</file>

<file path=docProps/app.xml><?xml version="1.0" encoding="utf-8"?>
<Properties xmlns="http://schemas.openxmlformats.org/officeDocument/2006/extended-properties" xmlns:vt="http://schemas.openxmlformats.org/officeDocument/2006/docPropsVTypes">
  <Template>ACER 18Mar13</Template>
  <TotalTime>1421</TotalTime>
  <Words>697</Words>
  <Application>Microsoft Office PowerPoint</Application>
  <PresentationFormat>Affichage à l'écran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ACER 18Mar13</vt:lpstr>
      <vt:lpstr>Incentives and Cross-border Cost Allocation in the Energy Infrastructure Package  Benoît Esnault (CRE) Chair of the ACER Gas Infrastructure Task Force      </vt:lpstr>
      <vt:lpstr>Agenda</vt:lpstr>
      <vt:lpstr>Background</vt:lpstr>
      <vt:lpstr>Agenda</vt:lpstr>
      <vt:lpstr>What are “appropriate incentives”? </vt:lpstr>
      <vt:lpstr>Development of further European guidance on incentives for PCIs</vt:lpstr>
      <vt:lpstr>Agenda</vt:lpstr>
      <vt:lpstr>Requirements from the Regulation</vt:lpstr>
      <vt:lpstr>ACER Recommendation on CBCA requests</vt:lpstr>
      <vt:lpstr>CBCA requests submitted so far (as notified to ACER)</vt:lpstr>
      <vt:lpstr>The cost-benefit analysis is the key challenge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TYNDP 2013-2022 ACER INPUT</dc:title>
  <dc:creator>Damjan ZAGOŽEN (ACER)</dc:creator>
  <cp:lastModifiedBy>Benoit Esnault</cp:lastModifiedBy>
  <cp:revision>73</cp:revision>
  <cp:lastPrinted>2013-03-20T08:14:10Z</cp:lastPrinted>
  <dcterms:created xsi:type="dcterms:W3CDTF">2013-03-19T14:24:10Z</dcterms:created>
  <dcterms:modified xsi:type="dcterms:W3CDTF">2013-11-28T11:23:33Z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0x010100F4F3695F984AD742B7F5DE433A3CB203</vt:lpwstr>
  </property>
  <property fmtid="{D5CDD505-2E9C-101B-9397-08002B2CF9AE}" pid="3" name="_dlc_DocIdItemGuid">
    <vt:lpwstr>26d6fefb-3f75-4c95-9daa-afe8d8c45b95</vt:lpwstr>
  </property>
</Properties>
</file>